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2DA73-5A7F-4D65-BD77-3240FE9F9A7F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484A0-9AE1-46BA-B67E-8C36B1F6A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456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2DA73-5A7F-4D65-BD77-3240FE9F9A7F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484A0-9AE1-46BA-B67E-8C36B1F6A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777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2DA73-5A7F-4D65-BD77-3240FE9F9A7F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484A0-9AE1-46BA-B67E-8C36B1F6A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75862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2DA73-5A7F-4D65-BD77-3240FE9F9A7F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484A0-9AE1-46BA-B67E-8C36B1F6A53F}" type="slidenum">
              <a:rPr lang="de-DE" smtClean="0"/>
              <a:t>‹Nr.›</a:t>
            </a:fld>
            <a:endParaRPr lang="de-DE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98502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2DA73-5A7F-4D65-BD77-3240FE9F9A7F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484A0-9AE1-46BA-B67E-8C36B1F6A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84441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2DA73-5A7F-4D65-BD77-3240FE9F9A7F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484A0-9AE1-46BA-B67E-8C36B1F6A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40375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2DA73-5A7F-4D65-BD77-3240FE9F9A7F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484A0-9AE1-46BA-B67E-8C36B1F6A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43549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2DA73-5A7F-4D65-BD77-3240FE9F9A7F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484A0-9AE1-46BA-B67E-8C36B1F6A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29419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2DA73-5A7F-4D65-BD77-3240FE9F9A7F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484A0-9AE1-46BA-B67E-8C36B1F6A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7631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2DA73-5A7F-4D65-BD77-3240FE9F9A7F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484A0-9AE1-46BA-B67E-8C36B1F6A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3842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2DA73-5A7F-4D65-BD77-3240FE9F9A7F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484A0-9AE1-46BA-B67E-8C36B1F6A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7770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2DA73-5A7F-4D65-BD77-3240FE9F9A7F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484A0-9AE1-46BA-B67E-8C36B1F6A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8749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2DA73-5A7F-4D65-BD77-3240FE9F9A7F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484A0-9AE1-46BA-B67E-8C36B1F6A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7592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2DA73-5A7F-4D65-BD77-3240FE9F9A7F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484A0-9AE1-46BA-B67E-8C36B1F6A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333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2DA73-5A7F-4D65-BD77-3240FE9F9A7F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484A0-9AE1-46BA-B67E-8C36B1F6A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2451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2DA73-5A7F-4D65-BD77-3240FE9F9A7F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484A0-9AE1-46BA-B67E-8C36B1F6A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854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2DA73-5A7F-4D65-BD77-3240FE9F9A7F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484A0-9AE1-46BA-B67E-8C36B1F6A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9049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3E2DA73-5A7F-4D65-BD77-3240FE9F9A7F}" type="datetimeFigureOut">
              <a:rPr lang="de-DE" smtClean="0"/>
              <a:t>05.06.2026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41484A0-9AE1-46BA-B67E-8C36B1F6A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7289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19D368-6750-4A03-A12B-E686B6EDF0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Kinderschutz, Jugendschutz und Schutzkonzepte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267A2C4-3858-9BEF-E934-385429612E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Was ist das, Wofür ist das gut und</a:t>
            </a:r>
          </a:p>
          <a:p>
            <a:r>
              <a:rPr lang="de-DE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was hat das mit Jugendarbeit im Verein zu tun?</a:t>
            </a:r>
          </a:p>
        </p:txBody>
      </p:sp>
    </p:spTree>
    <p:extLst>
      <p:ext uri="{BB962C8B-B14F-4D97-AF65-F5344CB8AC3E}">
        <p14:creationId xmlns:p14="http://schemas.microsoft.com/office/powerpoint/2010/main" val="3175058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A90EF6B0-8102-7E87-500F-F5AAE104FD4C}"/>
              </a:ext>
            </a:extLst>
          </p:cNvPr>
          <p:cNvSpPr txBox="1"/>
          <p:nvPr/>
        </p:nvSpPr>
        <p:spPr>
          <a:xfrm>
            <a:off x="1302327" y="1016000"/>
            <a:ext cx="9467273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Kindeswohlgefährdung</a:t>
            </a:r>
          </a:p>
          <a:p>
            <a:endParaRPr lang="de-DE" sz="32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Häusliche Gewalt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Richtet sich häufig vor allem passiv gegen Kinder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Kann mit elterlicher Gewalt gegen das Kind einhergehen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Kind entwickelt Schuldgefühle und große Angstzustände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Mögliche Folge: Kind zieht sich zurück</a:t>
            </a:r>
          </a:p>
          <a:p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lvl="1"/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097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A90EF6B0-8102-7E87-500F-F5AAE104FD4C}"/>
              </a:ext>
            </a:extLst>
          </p:cNvPr>
          <p:cNvSpPr txBox="1"/>
          <p:nvPr/>
        </p:nvSpPr>
        <p:spPr>
          <a:xfrm>
            <a:off x="1302327" y="1016000"/>
            <a:ext cx="9467273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Kindeswohlgefährdung</a:t>
            </a:r>
          </a:p>
          <a:p>
            <a:endParaRPr lang="de-DE" sz="32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Sexualisierte Gewalt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Geschlechts- und altersabhängig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Vielfältige Formen</a:t>
            </a:r>
          </a:p>
          <a:p>
            <a:pPr marL="1371600" lvl="2" indent="-457200">
              <a:buFont typeface="Wingdings" panose="05000000000000000000" pitchFamily="2" charset="2"/>
              <a:buChar char="Ø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Zwang, sich auszuziehen</a:t>
            </a:r>
          </a:p>
          <a:p>
            <a:pPr marL="1371600" lvl="2" indent="-457200">
              <a:buFont typeface="Wingdings" panose="05000000000000000000" pitchFamily="2" charset="2"/>
              <a:buChar char="Ø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Beobachtet werden beim Duschen</a:t>
            </a:r>
          </a:p>
          <a:p>
            <a:pPr marL="1371600" lvl="2" indent="-457200">
              <a:buFont typeface="Wingdings" panose="05000000000000000000" pitchFamily="2" charset="2"/>
              <a:buChar char="Ø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Verbale Äußerungen</a:t>
            </a:r>
          </a:p>
          <a:p>
            <a:pPr marL="1371600" lvl="2" indent="-457200">
              <a:buFont typeface="Wingdings" panose="05000000000000000000" pitchFamily="2" charset="2"/>
              <a:buChar char="Ø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Anfassen der Körpermitte</a:t>
            </a:r>
          </a:p>
          <a:p>
            <a:pPr marL="1371600" lvl="2" indent="-457200">
              <a:buFont typeface="Wingdings" panose="05000000000000000000" pitchFamily="2" charset="2"/>
              <a:buChar char="Ø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Zwang zu sexuellen Handlungen	</a:t>
            </a:r>
          </a:p>
          <a:p>
            <a:pPr marL="1371600" lvl="2" indent="-457200">
              <a:buFont typeface="Wingdings" panose="05000000000000000000" pitchFamily="2" charset="2"/>
              <a:buChar char="Ø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U.v.m.	</a:t>
            </a:r>
          </a:p>
          <a:p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lvl="1"/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660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A90EF6B0-8102-7E87-500F-F5AAE104FD4C}"/>
              </a:ext>
            </a:extLst>
          </p:cNvPr>
          <p:cNvSpPr txBox="1"/>
          <p:nvPr/>
        </p:nvSpPr>
        <p:spPr>
          <a:xfrm>
            <a:off x="1302327" y="1016000"/>
            <a:ext cx="9467273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Kindeswohlgefährdung</a:t>
            </a:r>
          </a:p>
          <a:p>
            <a:endParaRPr lang="de-DE" sz="32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Sexualisierte Gewalt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Verschiedene strafrechtliche Formen</a:t>
            </a:r>
          </a:p>
          <a:p>
            <a:pPr marL="1371600" lvl="2" indent="-457200">
              <a:buFont typeface="Wingdings" panose="05000000000000000000" pitchFamily="2" charset="2"/>
              <a:buChar char="Ø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Missbrauch von Schutzbefohlenen (§174 StGB)</a:t>
            </a:r>
          </a:p>
          <a:p>
            <a:pPr marL="1371600" lvl="2" indent="-457200">
              <a:buFont typeface="Wingdings" panose="05000000000000000000" pitchFamily="2" charset="2"/>
              <a:buChar char="Ø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Sexuelle Nötigung (§ 177 StGB)</a:t>
            </a:r>
          </a:p>
          <a:p>
            <a:pPr marL="1371600" lvl="2" indent="-457200">
              <a:buFont typeface="Wingdings" panose="05000000000000000000" pitchFamily="2" charset="2"/>
              <a:buChar char="Ø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Exhibitionistische Handlungen (§183 StGB)	</a:t>
            </a:r>
          </a:p>
          <a:p>
            <a:pPr marL="1371600" lvl="2" indent="-457200">
              <a:buFont typeface="Wingdings" panose="05000000000000000000" pitchFamily="2" charset="2"/>
              <a:buChar char="Ø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U.v.m.	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Nicht so selten: jedes 5.-7. Mädchen und jeder 10.-12. Junge kann betroffen sein!	</a:t>
            </a:r>
          </a:p>
          <a:p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lvl="1"/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401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A90EF6B0-8102-7E87-500F-F5AAE104FD4C}"/>
              </a:ext>
            </a:extLst>
          </p:cNvPr>
          <p:cNvSpPr txBox="1"/>
          <p:nvPr/>
        </p:nvSpPr>
        <p:spPr>
          <a:xfrm>
            <a:off x="1302327" y="1016000"/>
            <a:ext cx="946727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Gruppenarbeit</a:t>
            </a:r>
          </a:p>
          <a:p>
            <a:endParaRPr lang="de-DE" sz="32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Teilt Euch in Gruppen ein</a:t>
            </a: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Jede Gruppe erhält ein Fallbeispiel</a:t>
            </a: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Analysiert den Fall und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Diskutiert ein mögliches Vorgehen in dem konkreten Fall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Leitet daraus einen generellen „Fahrplan“ für schwierige Situationen ab	</a:t>
            </a:r>
          </a:p>
          <a:p>
            <a:pPr lvl="1"/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574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A90EF6B0-8102-7E87-500F-F5AAE104FD4C}"/>
              </a:ext>
            </a:extLst>
          </p:cNvPr>
          <p:cNvSpPr txBox="1"/>
          <p:nvPr/>
        </p:nvSpPr>
        <p:spPr>
          <a:xfrm>
            <a:off x="1302327" y="1016000"/>
            <a:ext cx="946727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Schutzkonzepte im Verein</a:t>
            </a:r>
          </a:p>
          <a:p>
            <a:endParaRPr lang="de-DE" sz="32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Was ist ein Schutzkonzept?</a:t>
            </a: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Soll den Schutz von Kindern und Jugendlichen in Institutionen sicherstellen</a:t>
            </a: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Gibt einen Rahmen für den Umgang miteinander</a:t>
            </a: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Bietet einen Plan für schwierige Situationen</a:t>
            </a: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Soll kein Papier in der Schublade sein, sondern eine Haltung: „Kultur der Achtsamkeit“</a:t>
            </a: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Kein Aushalten – Grenzen setzen ist erlaubt</a:t>
            </a:r>
          </a:p>
        </p:txBody>
      </p:sp>
    </p:spTree>
    <p:extLst>
      <p:ext uri="{BB962C8B-B14F-4D97-AF65-F5344CB8AC3E}">
        <p14:creationId xmlns:p14="http://schemas.microsoft.com/office/powerpoint/2010/main" val="2601531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A90EF6B0-8102-7E87-500F-F5AAE104FD4C}"/>
              </a:ext>
            </a:extLst>
          </p:cNvPr>
          <p:cNvSpPr txBox="1"/>
          <p:nvPr/>
        </p:nvSpPr>
        <p:spPr>
          <a:xfrm>
            <a:off x="1302327" y="1016000"/>
            <a:ext cx="9467273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Schutzkonzepte im Verein</a:t>
            </a:r>
          </a:p>
          <a:p>
            <a:endParaRPr lang="de-DE" sz="32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Prävention und Intervention</a:t>
            </a: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Es geht um absichtliche und unabsichtliche Grenzüberschreitungen</a:t>
            </a: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Bietet auch eine Absicherung für Jugendleitungen</a:t>
            </a: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Gesetzliche Grundlage: SGB VIII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§ 1 Abs.3: Schutz vor Gefahren für das Kindeswohl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§ 79a: Qualitätsentwicklung – Konzepte zum Schutz vor Gewalt und Ausbeutung</a:t>
            </a:r>
          </a:p>
        </p:txBody>
      </p:sp>
    </p:spTree>
    <p:extLst>
      <p:ext uri="{BB962C8B-B14F-4D97-AF65-F5344CB8AC3E}">
        <p14:creationId xmlns:p14="http://schemas.microsoft.com/office/powerpoint/2010/main" val="2439933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A90EF6B0-8102-7E87-500F-F5AAE104FD4C}"/>
              </a:ext>
            </a:extLst>
          </p:cNvPr>
          <p:cNvSpPr txBox="1"/>
          <p:nvPr/>
        </p:nvSpPr>
        <p:spPr>
          <a:xfrm>
            <a:off x="1302327" y="1016000"/>
            <a:ext cx="946727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Schutzkonzepte im Verein</a:t>
            </a:r>
          </a:p>
          <a:p>
            <a:endParaRPr lang="de-DE" sz="32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Bausteine eines Schutzkonzeptes: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Leitbild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Betreuungspersonen/Jugendleitungen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Risikoanalyse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Verhaltenskodex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Beschwerdewege für Kinder/Jugendliche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Vorgehen im Verdachtsfall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Evaluation</a:t>
            </a:r>
          </a:p>
        </p:txBody>
      </p:sp>
    </p:spTree>
    <p:extLst>
      <p:ext uri="{BB962C8B-B14F-4D97-AF65-F5344CB8AC3E}">
        <p14:creationId xmlns:p14="http://schemas.microsoft.com/office/powerpoint/2010/main" val="1345975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A90EF6B0-8102-7E87-500F-F5AAE104FD4C}"/>
              </a:ext>
            </a:extLst>
          </p:cNvPr>
          <p:cNvSpPr txBox="1"/>
          <p:nvPr/>
        </p:nvSpPr>
        <p:spPr>
          <a:xfrm>
            <a:off x="1302327" y="1016000"/>
            <a:ext cx="946727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Schutzkonzepte im Verein</a:t>
            </a:r>
          </a:p>
          <a:p>
            <a:endParaRPr lang="de-DE" sz="32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Wie erstellt man ein Schutzkonzept?</a:t>
            </a: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Jedes Schutzkonzept ist einzigartig</a:t>
            </a: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Kein „</a:t>
            </a:r>
            <a:r>
              <a:rPr lang="de-DE" sz="2800" b="1" dirty="0" err="1">
                <a:solidFill>
                  <a:schemeClr val="accent6"/>
                </a:solidFill>
                <a:latin typeface="Arial Rounded MT Bold" panose="020F0704030504030204" pitchFamily="34" charset="0"/>
              </a:rPr>
              <a:t>copy</a:t>
            </a: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 and </a:t>
            </a:r>
            <a:r>
              <a:rPr lang="de-DE" sz="2800" b="1" dirty="0" err="1">
                <a:solidFill>
                  <a:schemeClr val="accent6"/>
                </a:solidFill>
                <a:latin typeface="Arial Rounded MT Bold" panose="020F0704030504030204" pitchFamily="34" charset="0"/>
              </a:rPr>
              <a:t>paste</a:t>
            </a: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“</a:t>
            </a: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Individuelles Vorgehen in jedem Verein</a:t>
            </a: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Keine Vorgaben zur Herangehensweise</a:t>
            </a: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Kinder und Jugendlichen sollten beteiligt werden</a:t>
            </a: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Team Jugendarbeit steht beratend zur Verfügung</a:t>
            </a:r>
          </a:p>
          <a:p>
            <a:pPr lvl="1"/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379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A90EF6B0-8102-7E87-500F-F5AAE104FD4C}"/>
              </a:ext>
            </a:extLst>
          </p:cNvPr>
          <p:cNvSpPr txBox="1"/>
          <p:nvPr/>
        </p:nvSpPr>
        <p:spPr>
          <a:xfrm>
            <a:off x="1302327" y="1016000"/>
            <a:ext cx="946727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Gruppenarbeit</a:t>
            </a:r>
          </a:p>
          <a:p>
            <a:endParaRPr lang="de-DE" sz="32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Teilt Euch in Gruppen ein</a:t>
            </a:r>
          </a:p>
          <a:p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Bearbeitet Aufgaben zu den Themen: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Risikoanalyse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Verhaltensregeln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Vorgehen im Verdachtsfall</a:t>
            </a:r>
          </a:p>
          <a:p>
            <a:pPr lvl="1"/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68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3587C177-8FA4-48F5-F6AD-D80AF1900078}"/>
              </a:ext>
            </a:extLst>
          </p:cNvPr>
          <p:cNvSpPr txBox="1"/>
          <p:nvPr/>
        </p:nvSpPr>
        <p:spPr>
          <a:xfrm>
            <a:off x="3334327" y="581891"/>
            <a:ext cx="9698182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	INHALT</a:t>
            </a:r>
          </a:p>
          <a:p>
            <a:endParaRPr lang="de-DE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r>
              <a:rPr lang="de-DE" sz="1600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1.	Einstieg</a:t>
            </a:r>
          </a:p>
          <a:p>
            <a:r>
              <a:rPr lang="de-DE" sz="1600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	- kurze Vorstellung</a:t>
            </a:r>
          </a:p>
          <a:p>
            <a:r>
              <a:rPr lang="de-DE" sz="1600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	- was macht gute Jugendarbeit aus?</a:t>
            </a:r>
          </a:p>
          <a:p>
            <a:r>
              <a:rPr lang="de-DE" sz="1600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	- das Jugendamt: mehr als nur Eingreifen</a:t>
            </a:r>
          </a:p>
          <a:p>
            <a:endParaRPr lang="de-DE" sz="1600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r>
              <a:rPr lang="de-DE" sz="1600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2.	Kinderschutz</a:t>
            </a:r>
          </a:p>
          <a:p>
            <a:r>
              <a:rPr lang="de-DE" sz="1600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	- was ist Kinderschutz?</a:t>
            </a:r>
          </a:p>
          <a:p>
            <a:r>
              <a:rPr lang="de-DE" sz="1600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	- Abgrenzung zum Jugendschutz</a:t>
            </a:r>
          </a:p>
          <a:p>
            <a:r>
              <a:rPr lang="de-DE" sz="1600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	- Begrifflichkeiten klären</a:t>
            </a:r>
          </a:p>
          <a:p>
            <a:r>
              <a:rPr lang="de-DE" sz="1600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	- Bereiche einer Kindeswohlgefährdung</a:t>
            </a:r>
          </a:p>
          <a:p>
            <a:r>
              <a:rPr lang="de-DE" sz="1600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	- Gruppenarbeit: Fahrplan für schwierige Situationen</a:t>
            </a:r>
          </a:p>
          <a:p>
            <a:endParaRPr lang="de-DE" sz="1600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r>
              <a:rPr lang="de-DE" sz="1600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3.	 Schutzkonzepte im Verein</a:t>
            </a:r>
          </a:p>
          <a:p>
            <a:r>
              <a:rPr lang="de-DE" sz="1600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	- Sinn, Zweck und Ziele eines Schutzkonzeptes</a:t>
            </a:r>
          </a:p>
          <a:p>
            <a:r>
              <a:rPr lang="de-DE" sz="1600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	- gesetzliche Grundlagen</a:t>
            </a:r>
          </a:p>
          <a:p>
            <a:r>
              <a:rPr lang="de-DE" sz="1600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	- Bausteine eines Schutzkonzeptes</a:t>
            </a:r>
          </a:p>
          <a:p>
            <a:r>
              <a:rPr lang="de-DE" sz="1600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	- wie erstellt man ein Schutzkonzept?</a:t>
            </a:r>
          </a:p>
          <a:p>
            <a:r>
              <a:rPr lang="de-DE" sz="1600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	- Gruppenarbeit: Bausteine eines Schutzkonzeptes</a:t>
            </a:r>
          </a:p>
          <a:p>
            <a:endParaRPr lang="de-DE" sz="1600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r>
              <a:rPr lang="de-DE" sz="1600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4.	Ausstieg</a:t>
            </a:r>
          </a:p>
          <a:p>
            <a:r>
              <a:rPr lang="de-DE" sz="1600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	- Abschlussrunde und Feedback</a:t>
            </a:r>
          </a:p>
          <a:p>
            <a:endParaRPr lang="de-DE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072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A90EF6B0-8102-7E87-500F-F5AAE104FD4C}"/>
              </a:ext>
            </a:extLst>
          </p:cNvPr>
          <p:cNvSpPr txBox="1"/>
          <p:nvPr/>
        </p:nvSpPr>
        <p:spPr>
          <a:xfrm>
            <a:off x="1302327" y="1016000"/>
            <a:ext cx="9467273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Das Jugendamt</a:t>
            </a:r>
          </a:p>
          <a:p>
            <a:endParaRPr lang="de-DE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de-DE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Verschiedene Fachbereiche: </a:t>
            </a:r>
          </a:p>
          <a:p>
            <a:r>
              <a:rPr lang="de-DE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	z.B. Elterngeld, Unterhaltsvorschuss, Beistandschaften, Jugendgerichtshilfe, </a:t>
            </a:r>
          </a:p>
          <a:p>
            <a:r>
              <a:rPr lang="de-DE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	Fachberatung für Kindergärten, Tagespflege, Wirtschaftliche Jugendhilfe, </a:t>
            </a:r>
          </a:p>
          <a:p>
            <a:r>
              <a:rPr lang="de-DE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	Vormundschaften</a:t>
            </a:r>
          </a:p>
          <a:p>
            <a:pPr marL="285750" indent="-285750">
              <a:buFontTx/>
              <a:buChar char="-"/>
            </a:pPr>
            <a:r>
              <a:rPr lang="de-DE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Allgemeiner Sozialer Dienst (ASD)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Kinder- und Jugendhilfe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Hilfen zur Erziehung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Wächteramt bei Kinderschutz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Eingliederungshilfe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Beratung bei Trennung und Scheidung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Mitwirkung in familiengerichtlichen Verfahren</a:t>
            </a:r>
          </a:p>
          <a:p>
            <a:pPr marL="285750" indent="-285750">
              <a:buFontTx/>
              <a:buChar char="-"/>
            </a:pPr>
            <a:r>
              <a:rPr lang="de-DE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Team Jugendarbeit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Kreisjugendpflege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Förderung von Freizeitmaßnahmen in Vereinen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Jugendschutz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de-DE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PACE </a:t>
            </a:r>
          </a:p>
          <a:p>
            <a:pPr lvl="1"/>
            <a:r>
              <a:rPr lang="de-DE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40185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A90EF6B0-8102-7E87-500F-F5AAE104FD4C}"/>
              </a:ext>
            </a:extLst>
          </p:cNvPr>
          <p:cNvSpPr txBox="1"/>
          <p:nvPr/>
        </p:nvSpPr>
        <p:spPr>
          <a:xfrm>
            <a:off x="1302327" y="1016000"/>
            <a:ext cx="9467273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Kinderschutz</a:t>
            </a:r>
          </a:p>
          <a:p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Oberbegriff für alle Maßnahmen, Konzepte und rechtliche Regelungen, die das gesunde und sichere Aufwachsen von Kindern und Jugendlichen gewährleisten sollen</a:t>
            </a:r>
          </a:p>
          <a:p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Kinderschutz – Jugendschutz: wo ist der Unterschied?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Was ist Jugendschutz?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Wo liegt die Grenze zwischen Kinderschutz und Jugendschutz?</a:t>
            </a:r>
          </a:p>
          <a:p>
            <a:pPr lvl="1"/>
            <a:endParaRPr lang="de-DE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212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A90EF6B0-8102-7E87-500F-F5AAE104FD4C}"/>
              </a:ext>
            </a:extLst>
          </p:cNvPr>
          <p:cNvSpPr txBox="1"/>
          <p:nvPr/>
        </p:nvSpPr>
        <p:spPr>
          <a:xfrm>
            <a:off x="1302327" y="1016000"/>
            <a:ext cx="9467273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Faustregel für die Unterscheidung Kinderschutz – Jugendschutz</a:t>
            </a: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:</a:t>
            </a:r>
          </a:p>
          <a:p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32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Jugendschutz schützt Kinder vor Gefahren !</a:t>
            </a:r>
          </a:p>
          <a:p>
            <a:endParaRPr lang="de-DE" sz="32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endParaRPr lang="de-DE" sz="32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32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Kinderschutz schützt Kinder vor Menschen !</a:t>
            </a:r>
          </a:p>
        </p:txBody>
      </p:sp>
    </p:spTree>
    <p:extLst>
      <p:ext uri="{BB962C8B-B14F-4D97-AF65-F5344CB8AC3E}">
        <p14:creationId xmlns:p14="http://schemas.microsoft.com/office/powerpoint/2010/main" val="983084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A90EF6B0-8102-7E87-500F-F5AAE104FD4C}"/>
              </a:ext>
            </a:extLst>
          </p:cNvPr>
          <p:cNvSpPr txBox="1"/>
          <p:nvPr/>
        </p:nvSpPr>
        <p:spPr>
          <a:xfrm>
            <a:off x="1302327" y="1016000"/>
            <a:ext cx="9467273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Wichtige Begriffe im Kinderschutz</a:t>
            </a:r>
          </a:p>
          <a:p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Prävention (lat.) = Vorbeugen, Zuvorkommen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Ziel und Auftrag in der Prävention: Kinder und</a:t>
            </a:r>
          </a:p>
          <a:p>
            <a:pPr lvl="1"/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	Jugendliche fühlen sich in allen Bereichen und</a:t>
            </a:r>
          </a:p>
          <a:p>
            <a:pPr lvl="1"/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	Institutionen sicher</a:t>
            </a:r>
          </a:p>
          <a:p>
            <a:pPr lvl="1"/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	</a:t>
            </a:r>
          </a:p>
          <a:p>
            <a:pPr marL="285750" indent="-28575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Kindeswohl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Unbestimmter Rechtsbegriff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Beschreibt die Gesamtheit aller Bedingungen, die ein Kind für seine Entwicklung benötigt</a:t>
            </a:r>
          </a:p>
          <a:p>
            <a:pPr lvl="1"/>
            <a:endParaRPr lang="de-DE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466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A90EF6B0-8102-7E87-500F-F5AAE104FD4C}"/>
              </a:ext>
            </a:extLst>
          </p:cNvPr>
          <p:cNvSpPr txBox="1"/>
          <p:nvPr/>
        </p:nvSpPr>
        <p:spPr>
          <a:xfrm>
            <a:off x="1302327" y="1016000"/>
            <a:ext cx="9467273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Kindeswohlgefährdung</a:t>
            </a:r>
          </a:p>
          <a:p>
            <a:endParaRPr lang="de-DE" sz="32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Komplexer Begriff, der Raum für unterschiedliche Interpretationen lässt</a:t>
            </a:r>
          </a:p>
          <a:p>
            <a:pPr marL="457200" indent="-457200">
              <a:buFontTx/>
              <a:buChar char="-"/>
            </a:pPr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Rechtliche Definition im § 8a SGB VIII: 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Gefährdung des geistigen, körperlichen und seelischen Wohls eines Kindes und 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Erziehungsberechtigte sind nicht gewillt oder nicht in der Lage, die Gefährdung abzuwenden	</a:t>
            </a:r>
          </a:p>
          <a:p>
            <a:pPr lvl="1"/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687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A90EF6B0-8102-7E87-500F-F5AAE104FD4C}"/>
              </a:ext>
            </a:extLst>
          </p:cNvPr>
          <p:cNvSpPr txBox="1"/>
          <p:nvPr/>
        </p:nvSpPr>
        <p:spPr>
          <a:xfrm>
            <a:off x="1302327" y="1016000"/>
            <a:ext cx="9467273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Kindeswohlgefährdung</a:t>
            </a:r>
          </a:p>
          <a:p>
            <a:endParaRPr lang="de-DE" sz="32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welche Verantwortung liegt bei Jugendleitungen im Verein?</a:t>
            </a:r>
          </a:p>
          <a:p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bei Freizeiten und längeren Ausflügen entsteht Nähe</a:t>
            </a:r>
          </a:p>
          <a:p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Spannungsfeld Nähe und Distanz</a:t>
            </a:r>
          </a:p>
          <a:p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Begriff „Grenzüberschreitung“</a:t>
            </a:r>
          </a:p>
          <a:p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lvl="1"/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443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A90EF6B0-8102-7E87-500F-F5AAE104FD4C}"/>
              </a:ext>
            </a:extLst>
          </p:cNvPr>
          <p:cNvSpPr txBox="1"/>
          <p:nvPr/>
        </p:nvSpPr>
        <p:spPr>
          <a:xfrm>
            <a:off x="1302327" y="1016000"/>
            <a:ext cx="9467273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Kindeswohlgefährdung</a:t>
            </a:r>
          </a:p>
          <a:p>
            <a:endParaRPr lang="de-DE" sz="32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marL="457200" indent="-457200">
              <a:buFontTx/>
              <a:buChar char="-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Vernachlässigung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Andauernde oder wiederholte Unterlassung fürsorglichen Handelns zur Sicherstellung der seelischen und körperlichen Versehrtheit eines Kindes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Unterversorgung hemmt, beeinträchtigt oder schädigt die körperliche, geistige und seelische Entwicklung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de-DE" sz="2800" b="1" dirty="0">
                <a:solidFill>
                  <a:schemeClr val="accent6"/>
                </a:solidFill>
                <a:latin typeface="Arial Rounded MT Bold" panose="020F0704030504030204" pitchFamily="34" charset="0"/>
              </a:rPr>
              <a:t>Kann zu gravierenden bleibenden Schäden des Kindes führen</a:t>
            </a:r>
          </a:p>
          <a:p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  <a:p>
            <a:pPr lvl="1"/>
            <a:endParaRPr lang="de-DE" sz="2800" b="1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774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ropfen">
  <a:themeElements>
    <a:clrScheme name="Tropfen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Tropfen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opfen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TM04033925[[fn=Tropfen]]</Template>
  <TotalTime>0</TotalTime>
  <Words>755</Words>
  <Application>Microsoft Office PowerPoint</Application>
  <PresentationFormat>Breitbild</PresentationFormat>
  <Paragraphs>172</Paragraphs>
  <Slides>18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23" baseType="lpstr">
      <vt:lpstr>Arial</vt:lpstr>
      <vt:lpstr>Arial Rounded MT Bold</vt:lpstr>
      <vt:lpstr>Tw Cen MT</vt:lpstr>
      <vt:lpstr>Wingdings</vt:lpstr>
      <vt:lpstr>Tropfen</vt:lpstr>
      <vt:lpstr>Kinderschutz, Jugendschutz und Schutzkonzepte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Landkreis Diepholz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Frenzel Daniela</dc:creator>
  <cp:lastModifiedBy>Frenzel Daniela</cp:lastModifiedBy>
  <cp:revision>7</cp:revision>
  <cp:lastPrinted>2026-06-03T09:25:00Z</cp:lastPrinted>
  <dcterms:created xsi:type="dcterms:W3CDTF">2026-06-03T08:46:18Z</dcterms:created>
  <dcterms:modified xsi:type="dcterms:W3CDTF">2026-06-05T11:45:07Z</dcterms:modified>
</cp:coreProperties>
</file>